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10287000" cx="18288000"/>
  <p:notesSz cx="6858000" cy="9144000"/>
  <p:embeddedFontLst>
    <p:embeddedFont>
      <p:font typeface="Overlock"/>
      <p:regular r:id="rId26"/>
      <p:bold r:id="rId27"/>
      <p:italic r:id="rId28"/>
      <p:boldItalic r:id="rId29"/>
    </p:embeddedFont>
    <p:embeddedFont>
      <p:font typeface="Arim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34" roundtripDataSignature="AMtx7mj4u4D7KHPfVcXOhrgOS3eQxkYL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verlock-regular.fntdata"/><Relationship Id="rId25" Type="http://schemas.openxmlformats.org/officeDocument/2006/relationships/slide" Target="slides/slide20.xml"/><Relationship Id="rId28" Type="http://schemas.openxmlformats.org/officeDocument/2006/relationships/font" Target="fonts/Overlock-italic.fntdata"/><Relationship Id="rId27" Type="http://schemas.openxmlformats.org/officeDocument/2006/relationships/font" Target="fonts/Overlo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verlo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bold.fntdata"/><Relationship Id="rId30" Type="http://schemas.openxmlformats.org/officeDocument/2006/relationships/font" Target="fonts/Arimo-regular.fntdata"/><Relationship Id="rId11" Type="http://schemas.openxmlformats.org/officeDocument/2006/relationships/slide" Target="slides/slide6.xml"/><Relationship Id="rId33" Type="http://schemas.openxmlformats.org/officeDocument/2006/relationships/font" Target="fonts/Arimo-boldItalic.fntdata"/><Relationship Id="rId10" Type="http://schemas.openxmlformats.org/officeDocument/2006/relationships/slide" Target="slides/slide5.xml"/><Relationship Id="rId32" Type="http://schemas.openxmlformats.org/officeDocument/2006/relationships/font" Target="fonts/Arim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1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2" name="Google Shape;52;p17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9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1298" y="223009"/>
            <a:ext cx="1308102" cy="137089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>
            <a:alpha val="60000"/>
          </a:schemeClr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080438" y="2164702"/>
            <a:ext cx="11844130" cy="6186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6370C"/>
                </a:solidFill>
                <a:latin typeface="Arial"/>
                <a:ea typeface="Arial"/>
                <a:cs typeface="Arial"/>
                <a:sym typeface="Arial"/>
              </a:rPr>
              <a:t>CLASS - 10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6370C"/>
                </a:solidFill>
                <a:latin typeface="Arial"/>
                <a:ea typeface="Arial"/>
                <a:cs typeface="Arial"/>
                <a:sym typeface="Arial"/>
              </a:rPr>
              <a:t>SUBJECT - SCIENCE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6370C"/>
                </a:solidFill>
                <a:latin typeface="Arial"/>
                <a:ea typeface="Arial"/>
                <a:cs typeface="Arial"/>
                <a:sym typeface="Arial"/>
              </a:rPr>
              <a:t>CHAPTER – 6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D6370C"/>
                </a:solidFill>
                <a:latin typeface="Arial"/>
                <a:ea typeface="Arial"/>
                <a:cs typeface="Arial"/>
                <a:sym typeface="Arial"/>
              </a:rPr>
              <a:t>LIFE PROCESSES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br>
              <a:rPr b="1" i="0" lang="en-US" sz="6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6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" name="Google Shape;185;p9"/>
          <p:cNvSpPr/>
          <p:nvPr/>
        </p:nvSpPr>
        <p:spPr>
          <a:xfrm>
            <a:off x="1996750" y="893390"/>
            <a:ext cx="13006873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 IN PLANTS </a:t>
            </a:r>
            <a:endParaRPr b="1" i="0" sz="60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2014790" y="2299861"/>
            <a:ext cx="12988833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process by which plants prepare their food by using these raw materials is called photosynthesis 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7" name="Google Shape;187;p9"/>
          <p:cNvSpPr/>
          <p:nvPr/>
        </p:nvSpPr>
        <p:spPr>
          <a:xfrm>
            <a:off x="2155058" y="3625387"/>
            <a:ext cx="12997853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the places where food is prepared by plants.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2295331" y="4579630"/>
            <a:ext cx="12857580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and minerals are present in soil.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2295331" y="5495530"/>
            <a:ext cx="128575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They are absorbed by the roots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2295331" y="6393801"/>
            <a:ext cx="12857580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 and minerals are transported to the leaves by the vessels which run like pipes throughout the root, the stem, the branches and the leaves.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0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10"/>
          <p:cNvSpPr/>
          <p:nvPr/>
        </p:nvSpPr>
        <p:spPr>
          <a:xfrm>
            <a:off x="2552153" y="426038"/>
            <a:ext cx="91567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 IN PLANTS 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10"/>
          <p:cNvSpPr/>
          <p:nvPr/>
        </p:nvSpPr>
        <p:spPr>
          <a:xfrm>
            <a:off x="3037345" y="1761232"/>
            <a:ext cx="9144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tiny pores present on the surface of leaves called stomata.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037345" y="3296854"/>
            <a:ext cx="9144000" cy="29751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* These pores are surrounded by guard cells.</a:t>
            </a:r>
            <a:endParaRPr b="0" i="0" sz="3200" u="none" cap="none" strike="noStrike">
              <a:solidFill>
                <a:schemeClr val="dk1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These pores take carbon dioxide present in the        	atmosphere.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Stomata helps in exchange of gases and 	transpiration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lant Life: Gas Exchange in Plants" id="201" name="Google Shape;2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1701" y="6226465"/>
            <a:ext cx="4729292" cy="3072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24"/>
          <p:cNvSpPr/>
          <p:nvPr/>
        </p:nvSpPr>
        <p:spPr>
          <a:xfrm>
            <a:off x="1922105" y="1093448"/>
            <a:ext cx="1268963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 IN PLANTS </a:t>
            </a:r>
            <a:endParaRPr b="1" i="0" sz="4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8" name="Google Shape;208;p24"/>
          <p:cNvSpPr/>
          <p:nvPr/>
        </p:nvSpPr>
        <p:spPr>
          <a:xfrm>
            <a:off x="1987877" y="2080435"/>
            <a:ext cx="12558089" cy="584735"/>
          </a:xfrm>
          <a:prstGeom prst="rect">
            <a:avLst/>
          </a:prstGeom>
          <a:solidFill>
            <a:srgbClr val="CCFF33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 substance called chlorophyll is present in the leaves of plants.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1987876" y="2754630"/>
            <a:ext cx="12558089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is a green color pigment which provide green color to the leaves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>
            <a:off x="1922105" y="3856500"/>
            <a:ext cx="12558088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helps the leaves to capture the energy of sunlight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3060441" y="5459171"/>
            <a:ext cx="9156700" cy="3637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Photosynthesis takes place in three main steps. They are :-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i) Absorption of light energy by chlorophyll.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ii) Conversion of light energy into chemical  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energy and splitting up of water molecules </a:t>
            </a:r>
            <a:endParaRPr b="0" i="0" sz="3200" u="none" cap="none" strike="noStrik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into hydrogen and oxygen.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iii) Reduction of carbon dioxide by hydrogen  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to form carbohydrates.</a:t>
            </a:r>
            <a:endParaRPr b="0" i="0" sz="1400" u="none" cap="none" strike="noStrik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10132756" y="3716367"/>
            <a:ext cx="2131888" cy="635276"/>
          </a:xfrm>
          <a:prstGeom prst="roundRect">
            <a:avLst>
              <a:gd fmla="val 14014" name="adj"/>
            </a:avLst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sugar</a:t>
            </a:r>
            <a:endParaRPr b="1" baseline="-25000" i="0" sz="2800" u="none" cap="none" strike="noStrike">
              <a:solidFill>
                <a:srgbClr val="01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7518958" y="3143977"/>
            <a:ext cx="2235309" cy="318339"/>
          </a:xfrm>
          <a:prstGeom prst="roundRect">
            <a:avLst>
              <a:gd fmla="val 14014" name="adj"/>
            </a:avLst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 energy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7516608" y="4612426"/>
            <a:ext cx="2237659" cy="316936"/>
          </a:xfrm>
          <a:prstGeom prst="roundRect">
            <a:avLst>
              <a:gd fmla="val 14014" name="adj"/>
            </a:avLst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chlorophyll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2348985" y="3633548"/>
            <a:ext cx="1849791" cy="636678"/>
          </a:xfrm>
          <a:prstGeom prst="roundRect">
            <a:avLst>
              <a:gd fmla="val 14014" name="adj"/>
            </a:avLst>
          </a:prstGeom>
          <a:solidFill>
            <a:schemeClr val="lt1">
              <a:alpha val="89019"/>
            </a:schemeClr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carbon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dioxide</a:t>
            </a:r>
            <a:endParaRPr b="1" baseline="-25000" i="0" sz="2800" u="none" cap="none" strike="noStrike">
              <a:solidFill>
                <a:srgbClr val="01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5303882" y="3588958"/>
            <a:ext cx="1656754" cy="635277"/>
          </a:xfrm>
          <a:prstGeom prst="roundRect">
            <a:avLst>
              <a:gd fmla="val 14014" name="adj"/>
            </a:avLst>
          </a:prstGeom>
          <a:solidFill>
            <a:schemeClr val="lt1"/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13241117" y="3716367"/>
            <a:ext cx="2023766" cy="635276"/>
          </a:xfrm>
          <a:prstGeom prst="roundRect">
            <a:avLst>
              <a:gd fmla="val 14014" name="adj"/>
            </a:avLst>
          </a:prstGeom>
          <a:solidFill>
            <a:schemeClr val="lt1">
              <a:alpha val="89019"/>
            </a:schemeClr>
          </a:solidFill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1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oxygen</a:t>
            </a:r>
            <a:endParaRPr b="1" baseline="-25000" i="0" sz="2800" u="none" cap="none" strike="noStrike">
              <a:solidFill>
                <a:srgbClr val="01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GFX_equation_plus" id="223" name="Google Shape;22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0396" y="3824780"/>
            <a:ext cx="702795" cy="4193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FX_equation_arrow" id="224" name="Google Shape;22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16608" y="3614279"/>
            <a:ext cx="1976755" cy="6731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FX_equation_plus" id="225" name="Google Shape;2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2323" y="3814500"/>
            <a:ext cx="702793" cy="41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/>
          <p:nvPr/>
        </p:nvSpPr>
        <p:spPr>
          <a:xfrm>
            <a:off x="2348984" y="1086861"/>
            <a:ext cx="12915898" cy="1569620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THE PROCESS OF PHOTOSYNTHESIS CAN BE REPRESENTED IN AN EQUATION.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2348985" y="5820324"/>
            <a:ext cx="12915898" cy="984845"/>
          </a:xfrm>
          <a:prstGeom prst="rect">
            <a:avLst/>
          </a:prstGeom>
          <a:solidFill>
            <a:schemeClr val="accent3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During this process, oxygen is also released.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10066"/>
                </a:solidFill>
                <a:latin typeface="Arial"/>
                <a:ea typeface="Arial"/>
                <a:cs typeface="Arial"/>
                <a:sym typeface="Arial"/>
              </a:rPr>
              <a:t>Plants store their food in the form of starch.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1828799" y="690465"/>
            <a:ext cx="13454745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HETEROTROPHIC NUTRITION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1828799" y="2662051"/>
            <a:ext cx="13436083" cy="3170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main types of heterotrophic nutrition. They are 	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* Saprophytic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* Parasitic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* Holozoic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1996752" y="895824"/>
            <a:ext cx="13118374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HETEROTROPHIC NUTRITION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7"/>
          <p:cNvSpPr/>
          <p:nvPr/>
        </p:nvSpPr>
        <p:spPr>
          <a:xfrm>
            <a:off x="1996751" y="2830220"/>
            <a:ext cx="13100179" cy="57553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028700" lvl="0" marL="10287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AutoNum type="romanLcParenR"/>
            </a:pPr>
            <a:r>
              <a:rPr b="1" i="0" lang="en-US" sz="4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Saprohytic nutrition </a:t>
            </a: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:- 	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Nutrition in which organisms get their food from dead and decaying organisms. 			They break down 	the food material outside their body and then absorbs it. </a:t>
            </a:r>
            <a:endParaRPr b="1" i="0" sz="4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Eg :- 	mushroom, bread mould, yeast, some bacteria etc.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2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8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8"/>
          <p:cNvSpPr/>
          <p:nvPr/>
        </p:nvSpPr>
        <p:spPr>
          <a:xfrm>
            <a:off x="1810138" y="2587968"/>
            <a:ext cx="13398760" cy="5909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ii) </a:t>
            </a:r>
            <a:r>
              <a:rPr b="1" i="0" lang="en-US" sz="5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Parasitic nutrition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:- 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Nutrition in which organisms get their food from living organisms (host) without killing them. 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Eg :- cuscuta, orchids, ticks, lice, leeches, round worm, tape worm, plasmodium etc.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1810138" y="597159"/>
            <a:ext cx="13417369" cy="1015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HETEROTROPHIC NUTRITION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1903445" y="646319"/>
            <a:ext cx="13286792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HETEROTROPHIC NUTRITION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1903445" y="3046964"/>
            <a:ext cx="13286792" cy="50782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iii) </a:t>
            </a:r>
            <a:r>
              <a:rPr b="1" i="0" lang="en-US" sz="5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Holozoic nutrition</a:t>
            </a: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:- 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Nutrition in which organisms take food directly and then digests and absorbs it. </a:t>
            </a:r>
            <a:endParaRPr b="1" i="0" sz="5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Eg:- amoeba, paramecium, birds, fishes, humans etc.</a:t>
            </a:r>
            <a:endParaRPr b="1" i="0" sz="5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2341180" y="630795"/>
            <a:ext cx="12345204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 IN AMOEBA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2341179" y="2330051"/>
            <a:ext cx="1217725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omic Sans MS"/>
              <a:buChar char="-"/>
            </a:pPr>
            <a:r>
              <a:rPr b="1" i="0" lang="en-US" sz="44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Amoeba is mostly found in pond water .</a:t>
            </a:r>
            <a:endParaRPr b="1" i="0" sz="44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2341180" y="3412860"/>
            <a:ext cx="10945612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omic Sans MS"/>
              <a:buChar char="-"/>
            </a:pPr>
            <a:r>
              <a:rPr b="1" i="0" lang="en-US" sz="4000" u="none" cap="none" strike="noStrike">
                <a:solidFill>
                  <a:srgbClr val="FFC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Amoeba eats tiny plants and animals as food which floats in water in which it lives.</a:t>
            </a:r>
            <a:endParaRPr b="1" i="0" sz="4000" u="none" cap="none" strike="noStrike">
              <a:solidFill>
                <a:srgbClr val="FFC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58487c20.gif - Clip Art Library" id="264" name="Google Shape;2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9000" y="5489079"/>
            <a:ext cx="6113881" cy="3263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2053634" y="748763"/>
            <a:ext cx="13117057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 IN AMOEBA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moeba" id="271" name="Google Shape;27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200" y="2285278"/>
            <a:ext cx="5153905" cy="657880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1"/>
          <p:cNvSpPr/>
          <p:nvPr/>
        </p:nvSpPr>
        <p:spPr>
          <a:xfrm>
            <a:off x="6405104" y="1959775"/>
            <a:ext cx="10464642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omic Sans MS"/>
              <a:buChar char="-"/>
            </a:pPr>
            <a:r>
              <a:rPr b="1" i="0" lang="en-US" sz="4000" u="none" cap="none" strike="noStrike">
                <a:solidFill>
                  <a:srgbClr val="17365D"/>
                </a:solidFill>
                <a:latin typeface="Comic Sans MS"/>
                <a:ea typeface="Comic Sans MS"/>
                <a:cs typeface="Comic Sans MS"/>
                <a:sym typeface="Comic Sans MS"/>
              </a:rPr>
              <a:t>Amoeba ingests food by forming temporary finger like projections called pseudopodia around it.</a:t>
            </a:r>
            <a:endParaRPr b="1" i="0" sz="4000" u="none" cap="none" strike="noStrike">
              <a:solidFill>
                <a:srgbClr val="17365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6405105" y="4163566"/>
            <a:ext cx="9438275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omic Sans MS"/>
              <a:buChar char="-"/>
            </a:pPr>
            <a:r>
              <a:rPr b="1" i="0" lang="en-US" sz="4000" u="none" cap="none" strike="noStrike">
                <a:solidFill>
                  <a:srgbClr val="17365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food is engulfed with a little surrounding water to form a food vacuole.</a:t>
            </a:r>
            <a:endParaRPr b="1" i="0" sz="4000" u="none" cap="none" strike="noStrike">
              <a:solidFill>
                <a:srgbClr val="17365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6405102" y="6494668"/>
            <a:ext cx="9288985" cy="1323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685800" lvl="0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Comic Sans MS"/>
              <a:buChar char="-"/>
            </a:pPr>
            <a:r>
              <a:rPr b="1" i="0" lang="en-US" sz="4000" u="none" cap="none" strike="noStrike">
                <a:solidFill>
                  <a:srgbClr val="17365D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food is digested in the food vacuole by digestive enzymes.</a:t>
            </a:r>
            <a:endParaRPr b="1" i="0" sz="4000" u="none" cap="none" strike="noStrike">
              <a:solidFill>
                <a:srgbClr val="17365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914400" y="2550332"/>
            <a:ext cx="15963900" cy="7232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are life processes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Nutrition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Types of nutrition </a:t>
            </a:r>
            <a:endParaRPr/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Autotrophic 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❖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Heterotrophic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Nutrition in plants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Nutrition in amoeba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Noto Sans Symbols"/>
              <a:buChar char="▪"/>
            </a:pPr>
            <a:r>
              <a:rPr b="1" i="0" lang="en-US" sz="4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Nutrition in human beings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310741" y="1264364"/>
            <a:ext cx="759511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INTRODUCTION</a:t>
            </a:r>
            <a:endParaRPr b="1" i="0" sz="4800" u="none" cap="none" strike="noStrik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"/>
          <p:cNvSpPr txBox="1"/>
          <p:nvPr>
            <p:ph type="ctrTitle"/>
          </p:nvPr>
        </p:nvSpPr>
        <p:spPr>
          <a:xfrm>
            <a:off x="741783" y="3359020"/>
            <a:ext cx="14635065" cy="28924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9600">
                <a:solidFill>
                  <a:srgbClr val="17365D"/>
                </a:solidFill>
                <a:latin typeface="Overlock"/>
                <a:ea typeface="Overlock"/>
                <a:cs typeface="Overlock"/>
                <a:sym typeface="Overlock"/>
              </a:rPr>
              <a:t>THANK YOU</a:t>
            </a:r>
            <a:endParaRPr sz="9600">
              <a:solidFill>
                <a:srgbClr val="17365D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80" name="Google Shape;280;p32"/>
          <p:cNvSpPr txBox="1"/>
          <p:nvPr>
            <p:ph idx="12" type="sldNum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3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23"/>
          <p:cNvSpPr txBox="1"/>
          <p:nvPr/>
        </p:nvSpPr>
        <p:spPr>
          <a:xfrm>
            <a:off x="2209800" y="3086100"/>
            <a:ext cx="146685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Life processes are the basic processes in living organisms which are necessary for maintaining their life.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basic life processes are – Nutrition, Respiration, Transportation, and Excretion.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3"/>
          <p:cNvSpPr/>
          <p:nvPr/>
        </p:nvSpPr>
        <p:spPr>
          <a:xfrm>
            <a:off x="2716173" y="339791"/>
            <a:ext cx="12105464" cy="1606768"/>
          </a:xfrm>
          <a:prstGeom prst="cloud">
            <a:avLst/>
          </a:prstGeom>
          <a:solidFill>
            <a:schemeClr val="lt1">
              <a:alpha val="23529"/>
            </a:schemeClr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LIFE PROCESSES</a:t>
            </a:r>
            <a:endParaRPr b="1" i="0" sz="3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>
            <a:alpha val="73333"/>
          </a:srgbClr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2209800" y="3086100"/>
            <a:ext cx="146685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 is essential for all living organisms. It enables organisms–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build their bodies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grow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repair damaged parts of the body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</a:pPr>
            <a:r>
              <a:rPr b="1" i="0" lang="en-US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provide energy for various activities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2207171" y="763577"/>
            <a:ext cx="12292599" cy="1159816"/>
          </a:xfrm>
          <a:prstGeom prst="cloud">
            <a:avLst/>
          </a:prstGeom>
          <a:solidFill>
            <a:schemeClr val="lt1">
              <a:alpha val="23529"/>
            </a:schemeClr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</a:t>
            </a:r>
            <a:endParaRPr b="1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poss-mma.com/wp-content/uploads/2013/05/Carbohydrates-in-Your-Diet.jpg?72c848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1597" y="639762"/>
            <a:ext cx="3089370" cy="1684338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392"/>
              </a:srgbClr>
            </a:outerShdw>
          </a:effectLst>
        </p:spPr>
      </p:pic>
      <p:sp>
        <p:nvSpPr>
          <p:cNvPr id="130" name="Google Shape;130;p4"/>
          <p:cNvSpPr/>
          <p:nvPr/>
        </p:nvSpPr>
        <p:spPr>
          <a:xfrm>
            <a:off x="1714957" y="2751062"/>
            <a:ext cx="30900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itamins and Minerals Fact Sheets â IFIC Foundation" id="131" name="Google Shape;13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94185" y="749315"/>
            <a:ext cx="3246761" cy="184459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11794184" y="2751062"/>
            <a:ext cx="324676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VITAMINS,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MINERALS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www.greathairstyletips.com/images/high-protein-foods1.jpg" id="133" name="Google Shape;13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036490" y="7352523"/>
            <a:ext cx="3478858" cy="2050122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152400" kx="110000" rotWithShape="0" algn="tl" dir="900000" dist="12000" sy="98000" ky="200000">
              <a:srgbClr val="000000">
                <a:alpha val="29411"/>
              </a:srgbClr>
            </a:outerShdw>
          </a:effectLst>
        </p:spPr>
      </p:pic>
      <p:pic>
        <p:nvPicPr>
          <p:cNvPr descr="Fats and oils | Heart and Stroke Foundation" id="134" name="Google Shape;13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57313" y="7352524"/>
            <a:ext cx="3447685" cy="1904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1448413" y="6629696"/>
            <a:ext cx="30489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2508654" y="6629696"/>
            <a:ext cx="25345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523215" y="5005210"/>
            <a:ext cx="70297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uptake of nutrients and its utilization by the body is called nutrition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064898" y="3105005"/>
            <a:ext cx="6679445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These components of food are known as nutrients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>
            <a:alpha val="46274"/>
          </a:srgbClr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3974841" y="3999815"/>
            <a:ext cx="9144000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modes of nutrition: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Autotrophic nutrition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-"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Heterotrophic nutrition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2481943" y="746449"/>
            <a:ext cx="12073812" cy="1567420"/>
          </a:xfrm>
          <a:prstGeom prst="cloud">
            <a:avLst/>
          </a:prstGeom>
          <a:solidFill>
            <a:schemeClr val="lt1">
              <a:alpha val="23529"/>
            </a:schemeClr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</a:t>
            </a:r>
            <a:endParaRPr b="1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6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2207172" y="183668"/>
            <a:ext cx="12479212" cy="1794421"/>
          </a:xfrm>
          <a:prstGeom prst="cloud">
            <a:avLst/>
          </a:prstGeom>
          <a:solidFill>
            <a:schemeClr val="lt1">
              <a:alpha val="23529"/>
            </a:schemeClr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</a:t>
            </a:r>
            <a:endParaRPr b="1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593897" y="2500599"/>
            <a:ext cx="13334400" cy="17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mode of nutrition in which organisms make food themselves from simple substances, is called autotrophic nutrition.</a:t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7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2207172" y="184565"/>
            <a:ext cx="12217955" cy="1159816"/>
          </a:xfrm>
          <a:prstGeom prst="cloud">
            <a:avLst/>
          </a:prstGeom>
          <a:solidFill>
            <a:schemeClr val="lt1">
              <a:alpha val="23529"/>
            </a:schemeClr>
          </a:solidFill>
          <a:ln cap="flat" cmpd="sng" w="25400">
            <a:solidFill>
              <a:srgbClr val="88A3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595959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</a:t>
            </a:r>
            <a:endParaRPr b="1" i="0" sz="6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2071396" y="2220686"/>
            <a:ext cx="12550807" cy="212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The mode of nutrition in which organisms take in food prepared by plants, is called heterotrophic nutrition.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2147132" y="5344715"/>
            <a:ext cx="12475071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Animals are called heterotrophs because they depend on plants for their food</a:t>
            </a:r>
            <a:endParaRPr b="0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ED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>
            <p:ph idx="12" type="sldNum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8"/>
          <p:cNvSpPr/>
          <p:nvPr/>
        </p:nvSpPr>
        <p:spPr>
          <a:xfrm>
            <a:off x="2519265" y="373225"/>
            <a:ext cx="12036490" cy="2585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NUTRITION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PLANTS </a:t>
            </a:r>
            <a:endParaRPr b="1" i="0" sz="5400" u="none" cap="none" strike="noStrik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5" name="Google Shape;175;p8"/>
          <p:cNvSpPr/>
          <p:nvPr/>
        </p:nvSpPr>
        <p:spPr>
          <a:xfrm>
            <a:off x="2519265" y="3026064"/>
            <a:ext cx="12011449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Plants prepare their food with the help of certain raw materials.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/>
          <p:nvPr/>
        </p:nvSpPr>
        <p:spPr>
          <a:xfrm>
            <a:off x="2664050" y="4242425"/>
            <a:ext cx="11866664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are the raw materials needed by plants to make food?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/>
          <p:nvPr/>
        </p:nvSpPr>
        <p:spPr>
          <a:xfrm>
            <a:off x="3564757" y="5171633"/>
            <a:ext cx="457200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-Water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-Carbon dioxide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-Sunlight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-Minerals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-Chlorophyll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822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user</dc:creator>
</cp:coreProperties>
</file>